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2.gif>
</file>

<file path=ppt/media/image3.gif>
</file>

<file path=ppt/media/image4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8252dc4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8252dc4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8252dc4_0_1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8252dc4_0_1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8252dc4_0_1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8252dc4_0_1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a9738bdea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a9738bdea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a9738bdea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2a9738bdea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88252dc4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88252dc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a9738bdea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a9738bdea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f88252dc4_0_10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f88252dc4_0_10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a9738bdeaf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a9738bdea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803050" y="1293050"/>
            <a:ext cx="2635800" cy="88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CSE718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803038" y="2301147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Nishat Nayla</a:t>
            </a:r>
            <a:endParaRPr b="1"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ID: 23366022</a:t>
            </a:r>
            <a:endParaRPr b="1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7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Project objective</a:t>
            </a:r>
            <a:endParaRPr sz="1200"/>
          </a:p>
        </p:txBody>
      </p:sp>
      <p:sp>
        <p:nvSpPr>
          <p:cNvPr id="231" name="Google Shape;231;p27"/>
          <p:cNvSpPr txBox="1"/>
          <p:nvPr>
            <p:ph idx="4294967295" type="body"/>
          </p:nvPr>
        </p:nvSpPr>
        <p:spPr>
          <a:xfrm>
            <a:off x="729450" y="1749350"/>
            <a:ext cx="4355400" cy="9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Expected Contributions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232" name="Google Shape;232;p27"/>
          <p:cNvSpPr txBox="1"/>
          <p:nvPr/>
        </p:nvSpPr>
        <p:spPr>
          <a:xfrm>
            <a:off x="729450" y="2571750"/>
            <a:ext cx="83766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Main Contribution: A family of DSMLs for healthcare professionals.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Research Contribution: Assess impact on model trust and development efficiency.</a:t>
            </a:r>
            <a:endParaRPr sz="2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8"/>
          <p:cNvSpPr txBox="1"/>
          <p:nvPr>
            <p:ph type="title"/>
          </p:nvPr>
        </p:nvSpPr>
        <p:spPr>
          <a:xfrm>
            <a:off x="729450" y="2056375"/>
            <a:ext cx="73533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Current Status and Next Steps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34343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/>
          <p:nvPr>
            <p:ph idx="4294967295" type="body"/>
          </p:nvPr>
        </p:nvSpPr>
        <p:spPr>
          <a:xfrm>
            <a:off x="714750" y="1455425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Progress: Initial case study on COVID-19 testing efficacy.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Future Plans: Implement Action-Card Language, engage in new case studies.</a:t>
            </a:r>
            <a:endParaRPr sz="30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0"/>
          <p:cNvSpPr txBox="1"/>
          <p:nvPr>
            <p:ph type="title"/>
          </p:nvPr>
        </p:nvSpPr>
        <p:spPr>
          <a:xfrm>
            <a:off x="727800" y="1649565"/>
            <a:ext cx="7688400" cy="24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2200"/>
              <a:t>DSMLs effectively bridge the gap between healthcare professionals and ABM technology.</a:t>
            </a:r>
            <a:endParaRPr b="0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2200"/>
              <a:t>Successful initial case studies demonstrate potential in healthcare settings.</a:t>
            </a:r>
            <a:endParaRPr b="0"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 sz="2200"/>
              <a:t>Improved stakeholder engagement and understanding of simulation processes.</a:t>
            </a:r>
            <a:endParaRPr b="0" sz="2200"/>
          </a:p>
        </p:txBody>
      </p:sp>
      <p:sp>
        <p:nvSpPr>
          <p:cNvPr id="248" name="Google Shape;248;p30"/>
          <p:cNvSpPr txBox="1"/>
          <p:nvPr/>
        </p:nvSpPr>
        <p:spPr>
          <a:xfrm>
            <a:off x="727800" y="1512550"/>
            <a:ext cx="80238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GB" sz="1650">
                <a:latin typeface="Roboto"/>
                <a:ea typeface="Roboto"/>
                <a:cs typeface="Roboto"/>
                <a:sym typeface="Roboto"/>
              </a:rPr>
              <a:t>Conclusion</a:t>
            </a:r>
            <a:endParaRPr b="1" sz="165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1"/>
          <p:cNvSpPr txBox="1"/>
          <p:nvPr/>
        </p:nvSpPr>
        <p:spPr>
          <a:xfrm>
            <a:off x="587825" y="1555800"/>
            <a:ext cx="82443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Future Work:</a:t>
            </a:r>
            <a:endParaRPr b="1"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Further development and refinement of the Action-Card Language.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Expansion of case studies to different hospital departments.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Continuous evaluation of DSMLs' impact on simulation trust and efficiency.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Exploration of new DSMLs for broader healthcare system applications.</a:t>
            </a:r>
            <a:endParaRPr sz="2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Impact: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>
                <a:latin typeface="Times New Roman"/>
                <a:ea typeface="Times New Roman"/>
                <a:cs typeface="Times New Roman"/>
                <a:sym typeface="Times New Roman"/>
              </a:rPr>
              <a:t>Anticipated improvement in hospital operational decision-making.</a:t>
            </a:r>
            <a:endParaRPr b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>
                <a:latin typeface="Times New Roman"/>
                <a:ea typeface="Times New Roman"/>
                <a:cs typeface="Times New Roman"/>
                <a:sym typeface="Times New Roman"/>
              </a:rPr>
              <a:t>Enhanced accessibility of ABM for non-technical healthcare stakeholders.</a:t>
            </a:r>
            <a:endParaRPr b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>
                <a:latin typeface="Times New Roman"/>
                <a:ea typeface="Times New Roman"/>
                <a:cs typeface="Times New Roman"/>
                <a:sym typeface="Times New Roman"/>
              </a:rPr>
              <a:t>Potential for wider adoption of ABM in healthcare.</a:t>
            </a:r>
            <a:endParaRPr b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4"/>
          <p:cNvSpPr txBox="1"/>
          <p:nvPr>
            <p:ph type="title"/>
          </p:nvPr>
        </p:nvSpPr>
        <p:spPr>
          <a:xfrm>
            <a:off x="420850" y="5985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Reference:</a:t>
            </a:r>
            <a:endParaRPr/>
          </a:p>
        </p:txBody>
      </p:sp>
      <p:sp>
        <p:nvSpPr>
          <p:cNvPr id="269" name="Google Shape;269;p34"/>
          <p:cNvSpPr txBox="1"/>
          <p:nvPr/>
        </p:nvSpPr>
        <p:spPr>
          <a:xfrm>
            <a:off x="323300" y="1383600"/>
            <a:ext cx="86265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"Department of Health The NHS Plan: a plan for investment a plan for reform", Department of Health, 2000.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Show in Context Google Scholar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F.Zhou, T. Yu, R. Du, G. Fan, Y. Liu, Z. Liu, J. Xiang, Y. Wang, B. Song, X. Gu et al., "Clinical course and risk factors for mortality of adult inpatients with covid-19 in wuhan china: a retrospective cohort study", The Lancet, vol. 395, no. 10229, pp. 1054-1062, 2020.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Show in Context CrossRef  Google Scholar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A. Voinov and F. Bousquet, "Modelling with stakeholders", Environmental Modelling &amp; Software, vol. 25, no. 11, pp. 1268-1281, 2010.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Show in Context CrossRef  Google Scholar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J. Rumbaugh, I. Jacobson and G. Booch, "The Unified Modeling Language Reference Manual", Pearson Higher Education, 2004.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Show in Context Google Scholar 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183" name="Google Shape;183;p19"/>
          <p:cNvSpPr txBox="1"/>
          <p:nvPr/>
        </p:nvSpPr>
        <p:spPr>
          <a:xfrm>
            <a:off x="1308150" y="1954525"/>
            <a:ext cx="70074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Introduction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Agent-Based Simulations in Healthcare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DSMLs (Domain-Specific Modelling Languages)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Case Studies and Applications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Evaluation and Validation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Expected Contributions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Current Status and Next Steps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Roboto"/>
              <a:buChar char="●"/>
            </a:pPr>
            <a:r>
              <a:rPr lang="en-GB" sz="1200">
                <a:latin typeface="Roboto"/>
                <a:ea typeface="Roboto"/>
                <a:cs typeface="Roboto"/>
                <a:sym typeface="Roboto"/>
              </a:rPr>
              <a:t>Conclusion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89" name="Google Shape;189;p20"/>
          <p:cNvSpPr txBox="1"/>
          <p:nvPr>
            <p:ph idx="1" type="body"/>
          </p:nvPr>
        </p:nvSpPr>
        <p:spPr>
          <a:xfrm>
            <a:off x="729450" y="2034775"/>
            <a:ext cx="81414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latin typeface="Times New Roman"/>
                <a:ea typeface="Times New Roman"/>
                <a:cs typeface="Times New Roman"/>
                <a:sym typeface="Times New Roman"/>
              </a:rPr>
              <a:t>Objective:</a:t>
            </a:r>
            <a:r>
              <a:rPr lang="en-GB" sz="1400">
                <a:latin typeface="Times New Roman"/>
                <a:ea typeface="Times New Roman"/>
                <a:cs typeface="Times New Roman"/>
                <a:sym typeface="Times New Roman"/>
              </a:rPr>
              <a:t> Investigate operational interventions in healthcare like ward layouts, staff allocations using Agent-Based Modelling (ABM).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400">
                <a:latin typeface="Times New Roman"/>
                <a:ea typeface="Times New Roman"/>
                <a:cs typeface="Times New Roman"/>
                <a:sym typeface="Times New Roman"/>
              </a:rPr>
              <a:t>Challenge:</a:t>
            </a:r>
            <a:r>
              <a:rPr lang="en-GB" sz="1400">
                <a:latin typeface="Times New Roman"/>
                <a:ea typeface="Times New Roman"/>
                <a:cs typeface="Times New Roman"/>
                <a:sym typeface="Times New Roman"/>
              </a:rPr>
              <a:t> Low acceptance of ABM in healthcare due to complexity and inaccessibility.</a:t>
            </a:r>
            <a:endParaRPr sz="1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shutterstock_429987889_edited.jpg" id="190" name="Google Shape;190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type="title"/>
          </p:nvPr>
        </p:nvSpPr>
        <p:spPr>
          <a:xfrm>
            <a:off x="730725" y="1318650"/>
            <a:ext cx="57501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Agent-Based Simulations in Healthcare</a:t>
            </a:r>
            <a:endParaRPr b="0"/>
          </a:p>
        </p:txBody>
      </p:sp>
      <p:sp>
        <p:nvSpPr>
          <p:cNvPr id="196" name="Google Shape;196;p21"/>
          <p:cNvSpPr txBox="1"/>
          <p:nvPr>
            <p:ph idx="1" type="body"/>
          </p:nvPr>
        </p:nvSpPr>
        <p:spPr>
          <a:xfrm>
            <a:off x="721225" y="2434125"/>
            <a:ext cx="3893400" cy="12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/>
              <a:t>Advantages: </a:t>
            </a:r>
            <a:r>
              <a:rPr lang="en-GB" sz="1600"/>
              <a:t>Captures complex emergent behaviour, suitable for diverse healthcare systems.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-GB" sz="1600"/>
              <a:t>Techniques Compared:</a:t>
            </a:r>
            <a:r>
              <a:rPr lang="en-GB" sz="1600"/>
              <a:t> ABM vs. discrete event and monte carlo simulations.</a:t>
            </a:r>
            <a:endParaRPr sz="1600"/>
          </a:p>
        </p:txBody>
      </p:sp>
      <p:pic>
        <p:nvPicPr>
          <p:cNvPr id="197" name="Google Shape;19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7600" y="2093975"/>
            <a:ext cx="4224574" cy="21277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2"/>
          <p:cNvSpPr txBox="1"/>
          <p:nvPr>
            <p:ph type="title"/>
          </p:nvPr>
        </p:nvSpPr>
        <p:spPr>
          <a:xfrm>
            <a:off x="730725" y="1318650"/>
            <a:ext cx="77340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DSMLs (Domain-Specific Modelling Languages)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GB"/>
              <a:t>02</a:t>
            </a:r>
            <a:endParaRPr b="0"/>
          </a:p>
        </p:txBody>
      </p:sp>
      <p:sp>
        <p:nvSpPr>
          <p:cNvPr id="203" name="Google Shape;203;p22"/>
          <p:cNvSpPr txBox="1"/>
          <p:nvPr>
            <p:ph idx="1" type="body"/>
          </p:nvPr>
        </p:nvSpPr>
        <p:spPr>
          <a:xfrm>
            <a:off x="730725" y="2353050"/>
            <a:ext cx="76260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Develop high-level DSMLs for healthcare professionals.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500"/>
              <a:t>Facilitate participatory modelling with intuitive notations and automated translations.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500"/>
              <a:t>Tools Used: JetBrains MPS for developing DSLs.</a:t>
            </a:r>
            <a:endParaRPr sz="15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9200" y="710850"/>
            <a:ext cx="5152751" cy="400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/>
          <p:nvPr>
            <p:ph type="title"/>
          </p:nvPr>
        </p:nvSpPr>
        <p:spPr>
          <a:xfrm>
            <a:off x="744675" y="1627250"/>
            <a:ext cx="6559200" cy="5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Case Studies and Applications</a:t>
            </a:r>
            <a:endParaRPr/>
          </a:p>
        </p:txBody>
      </p:sp>
      <p:sp>
        <p:nvSpPr>
          <p:cNvPr id="214" name="Google Shape;214;p24"/>
          <p:cNvSpPr txBox="1"/>
          <p:nvPr/>
        </p:nvSpPr>
        <p:spPr>
          <a:xfrm>
            <a:off x="655500" y="2379300"/>
            <a:ext cx="7515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1500"/>
              <a:buFont typeface="Roboto"/>
              <a:buChar char="●"/>
            </a:pPr>
            <a:r>
              <a:rPr lang="en-GB" sz="1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Example: COVID-19 testing schemes in Emergency Departments.</a:t>
            </a:r>
            <a:endParaRPr sz="15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1200"/>
              <a:buFont typeface="Roboto"/>
              <a:buChar char="●"/>
            </a:pPr>
            <a:r>
              <a:rPr lang="en-GB" sz="15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Aim: Test 'what-if' scenarios in hospital operations and infectious disease risks</a:t>
            </a:r>
            <a:r>
              <a:rPr lang="en-GB" sz="12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Google Shape;21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775" y="152400"/>
            <a:ext cx="7582999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Evaluation and Validation</a:t>
            </a:r>
            <a:endParaRPr/>
          </a:p>
        </p:txBody>
      </p:sp>
      <p:sp>
        <p:nvSpPr>
          <p:cNvPr id="225" name="Google Shape;225;p26"/>
          <p:cNvSpPr txBox="1"/>
          <p:nvPr/>
        </p:nvSpPr>
        <p:spPr>
          <a:xfrm>
            <a:off x="840900" y="2035350"/>
            <a:ext cx="73593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Roboto"/>
              <a:buChar char="●"/>
            </a:pPr>
            <a:r>
              <a:rPr b="1" lang="en-GB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Collaboration:</a:t>
            </a:r>
            <a:r>
              <a:rPr lang="en-GB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St. Thomas Hospital, London.</a:t>
            </a:r>
            <a:endParaRPr sz="20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74151"/>
              </a:buClr>
              <a:buSzPts val="2000"/>
              <a:buFont typeface="Roboto"/>
              <a:buChar char="●"/>
            </a:pPr>
            <a:r>
              <a:rPr b="1" lang="en-GB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Focus:</a:t>
            </a:r>
            <a:r>
              <a:rPr lang="en-GB" sz="2000">
                <a:solidFill>
                  <a:srgbClr val="374151"/>
                </a:solidFill>
                <a:latin typeface="Roboto"/>
                <a:ea typeface="Roboto"/>
                <a:cs typeface="Roboto"/>
                <a:sym typeface="Roboto"/>
              </a:rPr>
              <a:t> Understandability of simulations, clinical utility, and stakeholder engagement.</a:t>
            </a:r>
            <a:endParaRPr sz="2000">
              <a:solidFill>
                <a:srgbClr val="37415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